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0A2B-BCF2-4482-95A9-DE792A823FF8}" type="datetimeFigureOut">
              <a:rPr lang="hu-HU" smtClean="0"/>
              <a:t>2023. 03. 26.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0FEAD-AC5F-4FB1-8FEF-0A7FCDEE02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75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Rávezető</a:t>
            </a:r>
            <a:r>
              <a:rPr lang="hu-HU" baseline="0" dirty="0" smtClean="0"/>
              <a:t> kérdések: </a:t>
            </a:r>
          </a:p>
          <a:p>
            <a:r>
              <a:rPr lang="hu-HU" baseline="0" dirty="0" smtClean="0"/>
              <a:t>Ha mindenki szereti a tortát, akkor egy főnek mekkora rész jut a tortából az egyik, illetve a másik társaságban?</a:t>
            </a:r>
          </a:p>
          <a:p>
            <a:r>
              <a:rPr lang="hu-HU" baseline="0" dirty="0" smtClean="0"/>
              <a:t>Két barátod is a társaság tagja, akik nem szeretik a tortát, így neked adják a részüket. Mekkora rész jut így neked a tortából az egyik, illetve a másik társaságban?</a:t>
            </a:r>
          </a:p>
          <a:p>
            <a:r>
              <a:rPr lang="hu-HU" baseline="0" dirty="0" smtClean="0"/>
              <a:t>Hogyan kell felvágni a tortát, hogy igazságos legyen a szétosztása?</a:t>
            </a:r>
          </a:p>
          <a:p>
            <a:r>
              <a:rPr lang="hu-HU" baseline="0" dirty="0" smtClean="0"/>
              <a:t>                              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FEAD-AC5F-4FB1-8FEF-0A7FCDEE02E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84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Rávezető kérdések:</a:t>
            </a:r>
          </a:p>
          <a:p>
            <a:r>
              <a:rPr lang="hu-HU" dirty="0" smtClean="0"/>
              <a:t>Hány fős az osztály, ha mindenki kapott jegyet a dolgozatára?</a:t>
            </a:r>
          </a:p>
          <a:p>
            <a:r>
              <a:rPr lang="hu-HU" dirty="0" smtClean="0"/>
              <a:t>A tanulók mekkora része kapott jó osztályzatot?</a:t>
            </a:r>
          </a:p>
          <a:p>
            <a:r>
              <a:rPr lang="hu-HU" dirty="0" smtClean="0"/>
              <a:t>A tanulók</a:t>
            </a:r>
            <a:r>
              <a:rPr lang="hu-HU" baseline="0" dirty="0" smtClean="0"/>
              <a:t> mekkora része kapott legalább jó osztályzatot?</a:t>
            </a:r>
            <a:endParaRPr lang="hu-HU" dirty="0" smtClean="0"/>
          </a:p>
          <a:p>
            <a:r>
              <a:rPr lang="hu-HU" dirty="0" smtClean="0"/>
              <a:t>Melyik ábra szemlélteti helyesen a kettes osztályzatot kapott tanulókat?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FEAD-AC5F-4FB1-8FEF-0A7FCDEE02E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54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Rávezető kérdések:</a:t>
            </a:r>
          </a:p>
          <a:p>
            <a:r>
              <a:rPr lang="hu-HU" dirty="0" smtClean="0"/>
              <a:t>A társaság mekkora része</a:t>
            </a:r>
            <a:r>
              <a:rPr lang="hu-HU" baseline="0" dirty="0" smtClean="0"/>
              <a:t> ül a sárga kajakban?</a:t>
            </a:r>
          </a:p>
          <a:p>
            <a:r>
              <a:rPr lang="hu-HU" baseline="0" dirty="0" smtClean="0"/>
              <a:t>A társaság mekkora része ül a kék színű kajakokban?</a:t>
            </a:r>
          </a:p>
          <a:p>
            <a:r>
              <a:rPr lang="hu-HU" baseline="0" dirty="0" smtClean="0"/>
              <a:t>A társaság mekkora részét teszik ki azok, akik nem a sárga kajakban ülnek?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FEAD-AC5F-4FB1-8FEF-0A7FCDEE02E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8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5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1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56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7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2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5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2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3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6.png"/><Relationship Id="rId18" Type="http://schemas.openxmlformats.org/officeDocument/2006/relationships/image" Target="../media/image89.png"/><Relationship Id="rId3" Type="http://schemas.openxmlformats.org/officeDocument/2006/relationships/image" Target="../media/image81.png"/><Relationship Id="rId21" Type="http://schemas.openxmlformats.org/officeDocument/2006/relationships/image" Target="../media/image92.png"/><Relationship Id="rId7" Type="http://schemas.openxmlformats.org/officeDocument/2006/relationships/image" Target="../media/image77.png"/><Relationship Id="rId12" Type="http://schemas.openxmlformats.org/officeDocument/2006/relationships/image" Target="../media/image74.png"/><Relationship Id="rId17" Type="http://schemas.openxmlformats.org/officeDocument/2006/relationships/image" Target="../media/image88.png"/><Relationship Id="rId2" Type="http://schemas.openxmlformats.org/officeDocument/2006/relationships/image" Target="../media/image80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75.png"/><Relationship Id="rId5" Type="http://schemas.openxmlformats.org/officeDocument/2006/relationships/image" Target="../media/image83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73.png"/><Relationship Id="rId19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72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TÖRTEK ÉRTELMEZÉSE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5. osztály</a:t>
            </a:r>
          </a:p>
          <a:p>
            <a:r>
              <a:rPr lang="hu-HU" dirty="0" smtClean="0"/>
              <a:t>(bevezető óra)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11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36780" y="331452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/>
              <a:t>Síkidomok beosztással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15" y="2270337"/>
            <a:ext cx="3382994" cy="4489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714" y="3950316"/>
            <a:ext cx="2731220" cy="25055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95" y="2872005"/>
            <a:ext cx="3241885" cy="3524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121" y="4348549"/>
            <a:ext cx="1801804" cy="12745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044" y="1579855"/>
            <a:ext cx="3298154" cy="18299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77" y="3993994"/>
            <a:ext cx="2484006" cy="240074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491" y="4011494"/>
            <a:ext cx="2502865" cy="23832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810" y="1579855"/>
            <a:ext cx="2325300" cy="21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43545"/>
              </p:ext>
            </p:extLst>
          </p:nvPr>
        </p:nvGraphicFramePr>
        <p:xfrm>
          <a:off x="825368" y="1536566"/>
          <a:ext cx="10920432" cy="499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468">
                  <a:extLst>
                    <a:ext uri="{9D8B030D-6E8A-4147-A177-3AD203B41FA5}">
                      <a16:colId xmlns:a16="http://schemas.microsoft.com/office/drawing/2014/main" val="2792807198"/>
                    </a:ext>
                  </a:extLst>
                </a:gridCol>
                <a:gridCol w="1442654">
                  <a:extLst>
                    <a:ext uri="{9D8B030D-6E8A-4147-A177-3AD203B41FA5}">
                      <a16:colId xmlns:a16="http://schemas.microsoft.com/office/drawing/2014/main" val="639310441"/>
                    </a:ext>
                  </a:extLst>
                </a:gridCol>
                <a:gridCol w="1560062">
                  <a:extLst>
                    <a:ext uri="{9D8B030D-6E8A-4147-A177-3AD203B41FA5}">
                      <a16:colId xmlns:a16="http://schemas.microsoft.com/office/drawing/2014/main" val="649297367"/>
                    </a:ext>
                  </a:extLst>
                </a:gridCol>
                <a:gridCol w="1560062">
                  <a:extLst>
                    <a:ext uri="{9D8B030D-6E8A-4147-A177-3AD203B41FA5}">
                      <a16:colId xmlns:a16="http://schemas.microsoft.com/office/drawing/2014/main" val="1410716294"/>
                    </a:ext>
                  </a:extLst>
                </a:gridCol>
                <a:gridCol w="1560062">
                  <a:extLst>
                    <a:ext uri="{9D8B030D-6E8A-4147-A177-3AD203B41FA5}">
                      <a16:colId xmlns:a16="http://schemas.microsoft.com/office/drawing/2014/main" val="887382324"/>
                    </a:ext>
                  </a:extLst>
                </a:gridCol>
                <a:gridCol w="1560062">
                  <a:extLst>
                    <a:ext uri="{9D8B030D-6E8A-4147-A177-3AD203B41FA5}">
                      <a16:colId xmlns:a16="http://schemas.microsoft.com/office/drawing/2014/main" val="2155092162"/>
                    </a:ext>
                  </a:extLst>
                </a:gridCol>
                <a:gridCol w="1560062">
                  <a:extLst>
                    <a:ext uri="{9D8B030D-6E8A-4147-A177-3AD203B41FA5}">
                      <a16:colId xmlns:a16="http://schemas.microsoft.com/office/drawing/2014/main" val="1170304684"/>
                    </a:ext>
                  </a:extLst>
                </a:gridCol>
              </a:tblGrid>
              <a:tr h="7137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74837"/>
                  </a:ext>
                </a:extLst>
              </a:tr>
              <a:tr h="713744">
                <a:tc>
                  <a:txBody>
                    <a:bodyPr/>
                    <a:lstStyle/>
                    <a:p>
                      <a:r>
                        <a:rPr lang="hu-HU" dirty="0" smtClean="0"/>
                        <a:t>szakasz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40207"/>
                  </a:ext>
                </a:extLst>
              </a:tr>
              <a:tr h="712400">
                <a:tc>
                  <a:txBody>
                    <a:bodyPr/>
                    <a:lstStyle/>
                    <a:p>
                      <a:r>
                        <a:rPr lang="hu-HU" dirty="0" smtClean="0"/>
                        <a:t>négyzet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979454"/>
                  </a:ext>
                </a:extLst>
              </a:tr>
              <a:tr h="713744">
                <a:tc>
                  <a:txBody>
                    <a:bodyPr/>
                    <a:lstStyle/>
                    <a:p>
                      <a:r>
                        <a:rPr lang="hu-HU" dirty="0" smtClean="0"/>
                        <a:t>háromszög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44833"/>
                  </a:ext>
                </a:extLst>
              </a:tr>
              <a:tr h="713744">
                <a:tc>
                  <a:txBody>
                    <a:bodyPr/>
                    <a:lstStyle/>
                    <a:p>
                      <a:r>
                        <a:rPr lang="hu-HU" dirty="0" smtClean="0"/>
                        <a:t>téglalap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53911"/>
                  </a:ext>
                </a:extLst>
              </a:tr>
              <a:tr h="713744">
                <a:tc>
                  <a:txBody>
                    <a:bodyPr/>
                    <a:lstStyle/>
                    <a:p>
                      <a:r>
                        <a:rPr lang="hu-HU" dirty="0" smtClean="0"/>
                        <a:t>kör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60798"/>
                  </a:ext>
                </a:extLst>
              </a:tr>
              <a:tr h="713744">
                <a:tc>
                  <a:txBody>
                    <a:bodyPr/>
                    <a:lstStyle/>
                    <a:p>
                      <a:r>
                        <a:rPr lang="hu-HU" dirty="0" smtClean="0"/>
                        <a:t>sokszög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293739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98" y="2403834"/>
            <a:ext cx="1150071" cy="35910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89" y="2385421"/>
            <a:ext cx="1093608" cy="3959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17" y="2403834"/>
            <a:ext cx="1178253" cy="3655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932" y="2403834"/>
            <a:ext cx="1150071" cy="3353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155" y="2251015"/>
            <a:ext cx="1107881" cy="3115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8153" y="2599637"/>
            <a:ext cx="1107883" cy="3038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3186" y="2409137"/>
            <a:ext cx="1150071" cy="35379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420" y="3020441"/>
            <a:ext cx="554218" cy="53754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8079" y="3018861"/>
            <a:ext cx="560993" cy="5391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844" y="3018972"/>
            <a:ext cx="547784" cy="53900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0986" y="3018861"/>
            <a:ext cx="545664" cy="53912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3542" y="3004286"/>
            <a:ext cx="551794" cy="54540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7084" y="3004286"/>
            <a:ext cx="564069" cy="55369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4279" y="4468305"/>
            <a:ext cx="859082" cy="58582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0895" y="5896333"/>
            <a:ext cx="1006951" cy="56073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80689" y="5896332"/>
            <a:ext cx="1034991" cy="56073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608" y="5912679"/>
            <a:ext cx="1027946" cy="56142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49482" y="5895639"/>
            <a:ext cx="1110460" cy="59550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31715" y="5895639"/>
            <a:ext cx="1005617" cy="56142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8974" y="5888410"/>
            <a:ext cx="1040288" cy="56865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80689" y="4468305"/>
            <a:ext cx="798144" cy="58540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31520" y="4472522"/>
            <a:ext cx="802121" cy="58118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89223" y="4475068"/>
            <a:ext cx="829189" cy="578643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27571" y="4475068"/>
            <a:ext cx="813904" cy="584934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67874" y="4476829"/>
            <a:ext cx="800694" cy="568358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52606" y="5146383"/>
            <a:ext cx="607032" cy="593592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87532" y="5137440"/>
            <a:ext cx="661540" cy="61147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1422" y="5137440"/>
            <a:ext cx="632627" cy="61489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71330" y="5163713"/>
            <a:ext cx="649273" cy="621923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653776" y="5155599"/>
            <a:ext cx="631911" cy="625995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49384" y="5154861"/>
            <a:ext cx="627864" cy="61493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52606" y="3691782"/>
            <a:ext cx="688630" cy="614987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88460" y="3731178"/>
            <a:ext cx="673068" cy="58971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908752" y="3742288"/>
            <a:ext cx="685297" cy="597242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58469" y="3735412"/>
            <a:ext cx="674993" cy="581244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96627" y="3726280"/>
            <a:ext cx="687478" cy="59037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663664" y="3711149"/>
            <a:ext cx="684140" cy="576251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87267" y="1678987"/>
            <a:ext cx="281329" cy="49061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33491" y="1673699"/>
            <a:ext cx="270167" cy="49061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15614" y="1638515"/>
            <a:ext cx="285186" cy="48568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661503" y="1637179"/>
            <a:ext cx="263298" cy="487016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230360" y="1672688"/>
            <a:ext cx="265499" cy="451507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25673" y="1652093"/>
            <a:ext cx="282587" cy="455369"/>
          </a:xfrm>
          <a:prstGeom prst="rect">
            <a:avLst/>
          </a:prstGeom>
        </p:spPr>
      </p:pic>
      <p:sp>
        <p:nvSpPr>
          <p:cNvPr id="47" name="Szövegdoboz 46"/>
          <p:cNvSpPr txBox="1"/>
          <p:nvPr/>
        </p:nvSpPr>
        <p:spPr>
          <a:xfrm>
            <a:off x="2601798" y="447599"/>
            <a:ext cx="678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1. Feladat lehetséges megoldásai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95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2.feladat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2824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Az előző feladatban használt számkártyákat használjuk újra.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 A feladatokat tartalmazó 4 db borítékot a csoportvezető osztja szét tetszőlegesen. Egyénileg dolgozik mindenki.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borítékon található feliratok (</a:t>
            </a:r>
            <a:r>
              <a:rPr lang="hu-HU" dirty="0" err="1" smtClean="0"/>
              <a:t>sorbarendezés</a:t>
            </a:r>
            <a:r>
              <a:rPr lang="hu-HU" dirty="0" smtClean="0"/>
              <a:t>, kiegészítés, csoportosítás, összehasonlítás) a feladatok jellegéről árul egy keveset.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borítékok kinyitása után 3 perced van a feladatra. A csoportvezető figyeli az időt. </a:t>
            </a:r>
            <a:endParaRPr lang="hu-HU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megoldáshoz segítségedre lehet az előző feladat megoldókulcs táblázata.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feladatok befejezése után a javítókulcs alapján a csoportvezető ellenőrzi a feladatokat. Közösen megbeszélitek az esetleges hibákat.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csoportvezető felvezeti az elért pontszámot a közös pontozó táblázatba. Minden jó megoldás egy pont.</a:t>
            </a:r>
          </a:p>
          <a:p>
            <a:pPr>
              <a:buFont typeface="Wingdings" panose="05000000000000000000" pitchFamily="2" charset="2"/>
              <a:buChar char="q"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89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70400" y="618836"/>
            <a:ext cx="3240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>
                <a:solidFill>
                  <a:schemeClr val="accent1"/>
                </a:solidFill>
              </a:rPr>
              <a:t>Sorbarendezés</a:t>
            </a:r>
            <a:endParaRPr lang="hu-HU" sz="4000" dirty="0">
              <a:solidFill>
                <a:schemeClr val="accent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0694" y="1838322"/>
            <a:ext cx="704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Állítsd nagyság szerinti csökkenő sorrendbe a törteket!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" y="3546764"/>
            <a:ext cx="1150681" cy="15291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624" y="3417454"/>
            <a:ext cx="1150680" cy="15291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188" y="3417454"/>
            <a:ext cx="1150681" cy="15291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59" y="3417454"/>
            <a:ext cx="1150681" cy="15291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94" y="3482109"/>
            <a:ext cx="1150681" cy="152919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29" y="3482109"/>
            <a:ext cx="1150681" cy="152919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80" y="3960488"/>
            <a:ext cx="697414" cy="70174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975" y="3960488"/>
            <a:ext cx="697414" cy="70174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09" y="3912177"/>
            <a:ext cx="697414" cy="70174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89" y="3960488"/>
            <a:ext cx="697414" cy="70174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539" y="3831178"/>
            <a:ext cx="697414" cy="7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38255" y="794327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1"/>
                </a:solidFill>
              </a:rPr>
              <a:t>Kiegészítés </a:t>
            </a:r>
            <a:endParaRPr lang="hu-HU" sz="4000" dirty="0">
              <a:solidFill>
                <a:schemeClr val="accent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06982" y="1884219"/>
            <a:ext cx="456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Egészítsd</a:t>
            </a:r>
            <a:r>
              <a:rPr lang="hu-HU" sz="2400" dirty="0" smtClean="0"/>
              <a:t> ki a törteket egy egésszé!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8" y="2782839"/>
            <a:ext cx="681571" cy="11776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03" y="2854388"/>
            <a:ext cx="878176" cy="11651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09" y="3122842"/>
            <a:ext cx="508722" cy="4976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51" y="3257219"/>
            <a:ext cx="687057" cy="35503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608" y="2867831"/>
            <a:ext cx="598084" cy="10076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943" y="2757608"/>
            <a:ext cx="672626" cy="122808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488" y="2759310"/>
            <a:ext cx="657877" cy="120095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055" y="3050641"/>
            <a:ext cx="508722" cy="49761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564" y="3127263"/>
            <a:ext cx="508722" cy="49761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777" y="2710335"/>
            <a:ext cx="878176" cy="116513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30" y="2795128"/>
            <a:ext cx="878176" cy="116513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761" y="3122842"/>
            <a:ext cx="687057" cy="35503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042" y="3191640"/>
            <a:ext cx="687057" cy="35503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607" y="2782839"/>
            <a:ext cx="598084" cy="100764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972" y="2795128"/>
            <a:ext cx="598084" cy="1007642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712" y="4723138"/>
            <a:ext cx="671852" cy="1171433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000" y="4913511"/>
            <a:ext cx="688324" cy="1171433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1137" y="4738020"/>
            <a:ext cx="759483" cy="117189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620" y="5055804"/>
            <a:ext cx="508722" cy="497615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564" y="5060046"/>
            <a:ext cx="508722" cy="49761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81" y="5250419"/>
            <a:ext cx="508722" cy="497615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777" y="4712608"/>
            <a:ext cx="878176" cy="1165138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84" y="4722042"/>
            <a:ext cx="878176" cy="1165138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75" y="4919806"/>
            <a:ext cx="878176" cy="1165138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832" y="5144192"/>
            <a:ext cx="687057" cy="355034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208" y="5144192"/>
            <a:ext cx="687057" cy="355034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123" y="5323965"/>
            <a:ext cx="687057" cy="355034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3060" y="4817888"/>
            <a:ext cx="598084" cy="1007642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933" y="4738020"/>
            <a:ext cx="598084" cy="100764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417" y="4995405"/>
            <a:ext cx="598084" cy="10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87271" y="655781"/>
            <a:ext cx="3136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1"/>
                </a:solidFill>
              </a:rPr>
              <a:t>Csoportosítás</a:t>
            </a:r>
            <a:endParaRPr lang="hu-HU" sz="4000" dirty="0">
              <a:solidFill>
                <a:schemeClr val="accent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30046" y="1547947"/>
            <a:ext cx="6352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Helyezd el a törteket az ábra megfelelő részében!</a:t>
            </a:r>
            <a:endParaRPr lang="hu-HU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66" y="2086747"/>
            <a:ext cx="7805146" cy="4554437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2498104" y="275262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f</a:t>
            </a:r>
            <a:r>
              <a:rPr lang="hu-HU" dirty="0" smtClean="0">
                <a:solidFill>
                  <a:srgbClr val="FF0000"/>
                </a:solidFill>
              </a:rPr>
              <a:t>élnél nem nagyobbak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409468" y="2752627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f</a:t>
            </a:r>
            <a:r>
              <a:rPr lang="hu-HU" dirty="0" smtClean="0">
                <a:solidFill>
                  <a:srgbClr val="0070C0"/>
                </a:solidFill>
              </a:rPr>
              <a:t>élnél nem kisebbek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02545" y="350982"/>
            <a:ext cx="3485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1"/>
                </a:solidFill>
              </a:rPr>
              <a:t>Összehasonlítás</a:t>
            </a:r>
            <a:endParaRPr lang="hu-HU" sz="4000" dirty="0">
              <a:solidFill>
                <a:schemeClr val="accent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93193" y="1058868"/>
            <a:ext cx="530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Mennyivel nagyobb! Írd a relációs jel fölé!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27" y="2519843"/>
            <a:ext cx="681571" cy="11776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67" y="2496512"/>
            <a:ext cx="672626" cy="12280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433" y="2496512"/>
            <a:ext cx="657877" cy="12009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756" y="2496512"/>
            <a:ext cx="759483" cy="11718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327" y="4756493"/>
            <a:ext cx="688324" cy="11714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23" y="4756493"/>
            <a:ext cx="671852" cy="11714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756" y="4756493"/>
            <a:ext cx="759483" cy="117189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830" y="4756493"/>
            <a:ext cx="688324" cy="117143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720" y="2705428"/>
            <a:ext cx="797626" cy="78312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029" y="2672775"/>
            <a:ext cx="944407" cy="87176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3751" y="4906329"/>
            <a:ext cx="944407" cy="87176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029" y="4906329"/>
            <a:ext cx="944407" cy="8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88509" y="489528"/>
            <a:ext cx="451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2. Feladat megoldásai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69" y="1397855"/>
            <a:ext cx="1940070" cy="3442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50" y="2013153"/>
            <a:ext cx="3375169" cy="5156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52" y="1388206"/>
            <a:ext cx="1525443" cy="3498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03" y="1928818"/>
            <a:ext cx="2436276" cy="5436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702" y="1928818"/>
            <a:ext cx="2484963" cy="5398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04" y="4051699"/>
            <a:ext cx="3892903" cy="227157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931422" y="3148723"/>
            <a:ext cx="195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1"/>
                </a:solidFill>
              </a:rPr>
              <a:t>Csoportosítás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353628" y="4205587"/>
            <a:ext cx="164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70C0"/>
                </a:solidFill>
              </a:rPr>
              <a:t>f</a:t>
            </a:r>
            <a:r>
              <a:rPr lang="hu-HU" sz="1400" dirty="0" smtClean="0">
                <a:solidFill>
                  <a:srgbClr val="0070C0"/>
                </a:solidFill>
              </a:rPr>
              <a:t>élnél nem kisebbek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187604" y="4234758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f</a:t>
            </a:r>
            <a:r>
              <a:rPr lang="hu-HU" sz="1400" dirty="0" smtClean="0">
                <a:solidFill>
                  <a:srgbClr val="FF0000"/>
                </a:solidFill>
              </a:rPr>
              <a:t>élnél nem nagyobbak</a:t>
            </a:r>
            <a:endParaRPr lang="hu-HU" sz="1400" dirty="0">
              <a:solidFill>
                <a:srgbClr val="FF0000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404" y="5012061"/>
            <a:ext cx="203062" cy="35085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2023" y="4652867"/>
            <a:ext cx="204288" cy="37299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5255" y="5072010"/>
            <a:ext cx="189706" cy="34630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215" y="5367000"/>
            <a:ext cx="215539" cy="36681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390" y="5416340"/>
            <a:ext cx="213921" cy="37299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8949" y="4685584"/>
            <a:ext cx="241729" cy="37299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501417" y="3148722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1"/>
                </a:solidFill>
              </a:rPr>
              <a:t>Összehasonlítás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8650" y="4286644"/>
            <a:ext cx="5274543" cy="224459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0488" y="4000600"/>
            <a:ext cx="234116" cy="416544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5084" y="4011564"/>
            <a:ext cx="226360" cy="38804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7038" y="4011564"/>
            <a:ext cx="334379" cy="412003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8181" y="3994948"/>
            <a:ext cx="279135" cy="42027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30604" y="3979074"/>
            <a:ext cx="258780" cy="444493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3224" y="3970727"/>
            <a:ext cx="297513" cy="428675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14577" y="3961466"/>
            <a:ext cx="303343" cy="447196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1898" y="5268880"/>
            <a:ext cx="384776" cy="464938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59994" y="5264912"/>
            <a:ext cx="321989" cy="4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3. feladat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109" y="4084686"/>
            <a:ext cx="9962261" cy="87677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818770" y="3314479"/>
            <a:ext cx="39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FF0000"/>
                </a:solidFill>
              </a:rPr>
              <a:t>.</a:t>
            </a:r>
            <a:endParaRPr lang="hu-HU" sz="9600" dirty="0">
              <a:solidFill>
                <a:srgbClr val="FF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61" y="4763045"/>
            <a:ext cx="276205" cy="54550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389197" y="3314479"/>
            <a:ext cx="453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B0F0"/>
                </a:solidFill>
              </a:rPr>
              <a:t>.</a:t>
            </a:r>
            <a:endParaRPr lang="hu-HU" sz="9600" dirty="0">
              <a:solidFill>
                <a:srgbClr val="00B0F0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22" y="4706918"/>
            <a:ext cx="343749" cy="701528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579190" y="3314479"/>
            <a:ext cx="453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B050"/>
                </a:solidFill>
              </a:rPr>
              <a:t>.</a:t>
            </a:r>
            <a:endParaRPr lang="hu-HU" sz="9600" dirty="0">
              <a:solidFill>
                <a:srgbClr val="00B05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327310" y="3299856"/>
            <a:ext cx="453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chemeClr val="accent1"/>
                </a:solidFill>
              </a:rPr>
              <a:t>.</a:t>
            </a:r>
            <a:endParaRPr lang="hu-HU" sz="9600" dirty="0">
              <a:solidFill>
                <a:schemeClr val="accent1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830" y="4715172"/>
            <a:ext cx="992690" cy="176557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450" y="4715172"/>
            <a:ext cx="1281690" cy="1664634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54513" y="2406463"/>
            <a:ext cx="581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Használjunk nagyobb törtrészeket, ahol lehet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3466" y="3652958"/>
            <a:ext cx="376776" cy="551708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988" y="3091207"/>
            <a:ext cx="509732" cy="53656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6662" y="3704879"/>
            <a:ext cx="315702" cy="56331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7310" y="3121179"/>
            <a:ext cx="503448" cy="6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Számegyenes</a:t>
            </a:r>
            <a:endParaRPr lang="hu-HU" b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96316" y="3612286"/>
            <a:ext cx="4270375" cy="955083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87517" y="3175412"/>
            <a:ext cx="901340" cy="87374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b="1" dirty="0" smtClean="0"/>
              <a:t>Alakzat</a:t>
            </a:r>
            <a:endParaRPr lang="hu-HU" b="1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4. feladat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389" y="4304909"/>
            <a:ext cx="4208029" cy="14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6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pontozótábla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534194"/>
            <a:ext cx="7766677" cy="39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62036" y="434109"/>
            <a:ext cx="488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A 4. feladat megoldásai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19461" y="1376217"/>
            <a:ext cx="261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u="sng" dirty="0" smtClean="0">
                <a:solidFill>
                  <a:srgbClr val="0070C0"/>
                </a:solidFill>
              </a:rPr>
              <a:t>Számegyenes</a:t>
            </a:r>
            <a:endParaRPr lang="hu-HU" sz="3600" u="sng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59927" y="265083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1192950" y="2490838"/>
                <a:ext cx="864339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950" y="2490838"/>
                <a:ext cx="864339" cy="1133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3244054" y="2498276"/>
                <a:ext cx="588623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54" y="2498276"/>
                <a:ext cx="588623" cy="1125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1042116" y="4184816"/>
                <a:ext cx="941283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hu-H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16" y="4184816"/>
                <a:ext cx="941283" cy="1133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2891394" y="4308737"/>
                <a:ext cx="94128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hu-H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394" y="4308737"/>
                <a:ext cx="941283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7740072" y="137621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u="sng" dirty="0" smtClean="0">
                <a:solidFill>
                  <a:schemeClr val="accent3">
                    <a:lumMod val="75000"/>
                  </a:schemeClr>
                </a:solidFill>
              </a:rPr>
              <a:t>Alakzat</a:t>
            </a:r>
            <a:endParaRPr lang="hu-HU" sz="3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7222056" y="2256772"/>
                <a:ext cx="86433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056" y="2256772"/>
                <a:ext cx="864339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9295306" y="2219691"/>
                <a:ext cx="58862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306" y="2219691"/>
                <a:ext cx="588623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7145112" y="4305146"/>
                <a:ext cx="94128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hu-HU" sz="36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112" y="4305146"/>
                <a:ext cx="941283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8942646" y="4170491"/>
                <a:ext cx="94128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hu-HU" sz="36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3600" b="1" i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646" y="4170491"/>
                <a:ext cx="941283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7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87532" y="1259157"/>
            <a:ext cx="387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További szép napot!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1136" y="973928"/>
            <a:ext cx="7729728" cy="1188720"/>
          </a:xfrm>
        </p:spPr>
        <p:txBody>
          <a:bodyPr/>
          <a:lstStyle/>
          <a:p>
            <a:r>
              <a:rPr lang="hu-HU" dirty="0" smtClean="0"/>
              <a:t>Témafelvetés, </a:t>
            </a:r>
            <a:r>
              <a:rPr lang="hu-HU" dirty="0" err="1" smtClean="0"/>
              <a:t>ráhangolódás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tortaszeletelés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Melyik társaság tagja lennél szívesebben? Miért?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01" y="3188288"/>
            <a:ext cx="1847850" cy="24669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68" y="3188288"/>
            <a:ext cx="1847850" cy="24669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70787" y="5757295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8 fős társaság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22012" y="575729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12 fős társaság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083" y="3788361"/>
            <a:ext cx="1197561" cy="116840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662" y="3788361"/>
            <a:ext cx="11620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1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Témafelvetés, </a:t>
            </a:r>
            <a:r>
              <a:rPr lang="hu-HU" dirty="0" err="1" smtClean="0"/>
              <a:t>ráhangolódás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osztályzatok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65274"/>
              </p:ext>
            </p:extLst>
          </p:nvPr>
        </p:nvGraphicFramePr>
        <p:xfrm>
          <a:off x="1052946" y="2638425"/>
          <a:ext cx="94765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val="4109426588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566116973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244933919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462112654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1178961799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406857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osztályzat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jeles (5)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jó (4)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 (3)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elégséges (2)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légtelen (1)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5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tanulók száma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 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 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 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 fő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 fő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12796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6" y="3699456"/>
            <a:ext cx="10196945" cy="29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Témafelvetés, </a:t>
            </a:r>
            <a:r>
              <a:rPr lang="hu-HU" dirty="0" err="1" smtClean="0"/>
              <a:t>ráhangolódás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csoportalakítás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9" y="2680132"/>
            <a:ext cx="2428875" cy="174307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30" y="4728007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05" y="4799444"/>
            <a:ext cx="2857500" cy="16002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325091" y="3713662"/>
            <a:ext cx="5791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</a:rPr>
              <a:t>12 fős társaság kajakozni indul</a:t>
            </a:r>
            <a:endParaRPr lang="hu-H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05" y="2569172"/>
            <a:ext cx="2428875" cy="17430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34" y="2696956"/>
            <a:ext cx="1892730" cy="103353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88" y="2696956"/>
            <a:ext cx="1862284" cy="101690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05" y="2697154"/>
            <a:ext cx="1862284" cy="10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3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73" y="1533236"/>
            <a:ext cx="11149277" cy="48342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58682" y="350982"/>
            <a:ext cx="46130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tört részei</a:t>
            </a:r>
            <a:endParaRPr lang="hu-HU" sz="6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42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Párosítsátok össze a törtkártyákat egy-egy síkidommal tetszőlegesen!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síkidomok hosszának, kerületének, vagy területének a hozzá rendelt tört értékének megfelelő részét kell kijelölni (kiszínezni).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csoportvezető ossza szét a síkidom-tört párosokat a többiek között! Párban vagy egyénileg dolgozhattok.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feladat elkészítésére </a:t>
            </a:r>
            <a:r>
              <a:rPr lang="hu-HU" dirty="0"/>
              <a:t>5</a:t>
            </a:r>
            <a:r>
              <a:rPr lang="hu-HU" dirty="0" smtClean="0"/>
              <a:t> percetek van. A csoportvezető figyeli az időt.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feladatok befejezése után a javítókulcs alapján a csoportvezető ellenőrzi a feladatokat. Közösen megbeszélitek az esetleges hibákat.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csoportvezető felvezeti az elért pontszámot a közös pontozó táblázatba. Minden jó megoldás egy pont.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6479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00659" y="509048"/>
            <a:ext cx="3726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</a:rPr>
              <a:t>TÖRTKÁRTYÁK</a:t>
            </a:r>
            <a:endParaRPr lang="hu-H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03" y="1133322"/>
            <a:ext cx="6406410" cy="55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32256" y="358219"/>
            <a:ext cx="2359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Síkidomok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59" y="1339483"/>
            <a:ext cx="8390660" cy="458997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2" y="2479249"/>
            <a:ext cx="3223967" cy="22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1756</TotalTime>
  <Words>537</Words>
  <Application>Microsoft Office PowerPoint</Application>
  <PresentationFormat>Szélesvásznú</PresentationFormat>
  <Paragraphs>104</Paragraphs>
  <Slides>21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Gill Sans MT</vt:lpstr>
      <vt:lpstr>Wingdings</vt:lpstr>
      <vt:lpstr>Parcel</vt:lpstr>
      <vt:lpstr>A TÖRTEK ÉRTELMEZÉSE </vt:lpstr>
      <vt:lpstr>pontozótábla</vt:lpstr>
      <vt:lpstr>Témafelvetés, ráhangolódás tortaszeletelés</vt:lpstr>
      <vt:lpstr>Témafelvetés, ráhangolódás osztályzatok</vt:lpstr>
      <vt:lpstr>Témafelvetés, ráhangolódás csoportalakítás</vt:lpstr>
      <vt:lpstr>PowerPoint-bemutató</vt:lpstr>
      <vt:lpstr>1. feladat</vt:lpstr>
      <vt:lpstr>PowerPoint-bemutató</vt:lpstr>
      <vt:lpstr>PowerPoint-bemutató</vt:lpstr>
      <vt:lpstr>PowerPoint-bemutató</vt:lpstr>
      <vt:lpstr>PowerPoint-bemutató</vt:lpstr>
      <vt:lpstr>2.feladat</vt:lpstr>
      <vt:lpstr>PowerPoint-bemutató</vt:lpstr>
      <vt:lpstr>PowerPoint-bemutató</vt:lpstr>
      <vt:lpstr>PowerPoint-bemutató</vt:lpstr>
      <vt:lpstr>PowerPoint-bemutató</vt:lpstr>
      <vt:lpstr>PowerPoint-bemutató</vt:lpstr>
      <vt:lpstr>3. feladat</vt:lpstr>
      <vt:lpstr>4. feladat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TÖRTEK ÉRTELMEZÉSE</dc:title>
  <dc:creator>Jung Márta</dc:creator>
  <cp:lastModifiedBy>Jung Márta</cp:lastModifiedBy>
  <cp:revision>79</cp:revision>
  <dcterms:created xsi:type="dcterms:W3CDTF">2023-03-24T11:57:36Z</dcterms:created>
  <dcterms:modified xsi:type="dcterms:W3CDTF">2023-03-26T20:02:21Z</dcterms:modified>
</cp:coreProperties>
</file>